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napToGrid="0" snapToObjects="1">
      <p:cViewPr varScale="1">
        <p:scale>
          <a:sx n="46" d="100"/>
          <a:sy n="46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7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ADJUSTEDNONRAW_thumb_5ab7.jpg" descr="UNADJUSTEDNONRAW_thumb_5ab7.jpg"/>
          <p:cNvPicPr>
            <a:picLocks noChangeAspect="1"/>
          </p:cNvPicPr>
          <p:nvPr/>
        </p:nvPicPr>
        <p:blipFill>
          <a:blip r:embed="rId2">
            <a:extLst/>
          </a:blip>
          <a:srcRect t="20354" r="2115" b="988"/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European Odd Fellow Youth Tour 2018"/>
          <p:cNvSpPr txBox="1">
            <a:spLocks noGrp="1"/>
          </p:cNvSpPr>
          <p:nvPr>
            <p:ph type="ctrTitle"/>
          </p:nvPr>
        </p:nvSpPr>
        <p:spPr>
          <a:xfrm>
            <a:off x="3213175" y="4536281"/>
            <a:ext cx="17957650" cy="4643438"/>
          </a:xfrm>
          <a:prstGeom prst="rect">
            <a:avLst/>
          </a:prstGeom>
          <a:effectLst>
            <a:outerShdw blurRad="139700" dist="38555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>
              <a:defRPr sz="1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European Odd Fellow Youth Tour 2018</a:t>
            </a:r>
          </a:p>
        </p:txBody>
      </p:sp>
      <p:sp>
        <p:nvSpPr>
          <p:cNvPr id="12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lotgruppen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Pilotgruppen 2018</a:t>
            </a:r>
          </a:p>
        </p:txBody>
      </p:sp>
      <p:sp>
        <p:nvSpPr>
          <p:cNvPr id="153" name="19 delegater från 7 jurisdiktion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4" indent="-440054" defTabSz="591502">
              <a:spcBef>
                <a:spcPts val="4200"/>
              </a:spcBef>
              <a:defRPr sz="4032" b="1"/>
            </a:pPr>
            <a:r>
              <a:t>19 delegater från 7 jurisdiktioner</a:t>
            </a:r>
          </a:p>
          <a:p>
            <a:pPr marL="1080135" lvl="2" indent="-440055" defTabSz="591502">
              <a:spcBef>
                <a:spcPts val="4200"/>
              </a:spcBef>
              <a:defRPr sz="4032"/>
            </a:pPr>
            <a:r>
              <a:t>Norge          8 st</a:t>
            </a:r>
          </a:p>
          <a:p>
            <a:pPr marL="1400175" lvl="3" indent="-440055" defTabSz="591502">
              <a:spcBef>
                <a:spcPts val="4200"/>
              </a:spcBef>
              <a:defRPr sz="4032"/>
            </a:pPr>
            <a:r>
              <a:t>Sverige        2 st</a:t>
            </a:r>
          </a:p>
          <a:p>
            <a:pPr marL="1720215" lvl="4" indent="-440055" defTabSz="591502">
              <a:spcBef>
                <a:spcPts val="4200"/>
              </a:spcBef>
              <a:defRPr sz="4032"/>
            </a:pPr>
            <a:r>
              <a:t>Island          2 st</a:t>
            </a:r>
          </a:p>
          <a:p>
            <a:pPr marL="2040255" lvl="5" indent="-440055" defTabSz="591502">
              <a:spcBef>
                <a:spcPts val="4200"/>
              </a:spcBef>
              <a:defRPr sz="4032"/>
            </a:pPr>
            <a:r>
              <a:t>Polen           2st</a:t>
            </a:r>
          </a:p>
          <a:p>
            <a:pPr marL="2360295" lvl="6" indent="-440055" defTabSz="591502">
              <a:spcBef>
                <a:spcPts val="4200"/>
              </a:spcBef>
              <a:defRPr sz="4032"/>
            </a:pPr>
            <a:r>
              <a:t>Danmark      2 st</a:t>
            </a:r>
          </a:p>
          <a:p>
            <a:pPr marL="2680335" lvl="7" indent="-440055" defTabSz="591502">
              <a:spcBef>
                <a:spcPts val="4200"/>
              </a:spcBef>
              <a:defRPr sz="4032"/>
            </a:pPr>
            <a:r>
              <a:t>Holland        2 st</a:t>
            </a:r>
          </a:p>
          <a:p>
            <a:pPr marL="3000375" lvl="8" indent="-440055" defTabSz="591502">
              <a:spcBef>
                <a:spcPts val="4200"/>
              </a:spcBef>
              <a:defRPr sz="4032"/>
            </a:pPr>
            <a:r>
              <a:t>Schweiz       1 st         </a:t>
            </a:r>
          </a:p>
        </p:txBody>
      </p:sp>
      <p:sp>
        <p:nvSpPr>
          <p:cNvPr id="15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5215" r="23725"/>
          <a:stretch>
            <a:fillRect/>
          </a:stretch>
        </p:blipFill>
        <p:spPr>
          <a:xfrm>
            <a:off x="13463228" y="3541117"/>
            <a:ext cx="9918520" cy="9070054"/>
          </a:xfrm>
          <a:prstGeom prst="rect">
            <a:avLst/>
          </a:prstGeom>
          <a:ln w="63500">
            <a:solidFill>
              <a:srgbClr val="1D1D1A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57" name="Tour Leaders 2018"/>
          <p:cNvSpPr txBox="1">
            <a:spLocks noGrp="1"/>
          </p:cNvSpPr>
          <p:nvPr>
            <p:ph type="title"/>
          </p:nvPr>
        </p:nvSpPr>
        <p:spPr>
          <a:xfrm>
            <a:off x="4387453" y="4923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Tour Leaders 2018</a:t>
            </a:r>
          </a:p>
        </p:txBody>
      </p:sp>
      <p:sp>
        <p:nvSpPr>
          <p:cNvPr id="158" name="Morten Buan  / Norg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Morten Buan  / Norge</a:t>
            </a:r>
          </a:p>
          <a:p>
            <a:pPr>
              <a:defRPr sz="4400"/>
            </a:pPr>
            <a:r>
              <a:t>Svanhild Sandem / Norge</a:t>
            </a:r>
          </a:p>
          <a:p>
            <a:pPr>
              <a:defRPr sz="4400"/>
            </a:pPr>
            <a:r>
              <a:t>Clarence Willberg / Sverige</a:t>
            </a:r>
          </a:p>
          <a:p>
            <a:pPr>
              <a:defRPr sz="4400"/>
            </a:pPr>
            <a:r>
              <a:t>Asa Kristin Margeirsdottir/ Island</a:t>
            </a:r>
          </a:p>
          <a:p>
            <a:pPr>
              <a:defRPr sz="4400"/>
            </a:pPr>
            <a:r>
              <a:t>Joan Fischer / Kanada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Choice xmlns:p14="http://schemas.microsoft.com/office/powerpoint/2010/main" xmlns="" Requires="p14">
      <p:transition spd="slow" advClick="1" p14:dur="1500">
        <p:wipe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630" r="18900"/>
          <a:stretch>
            <a:fillRect/>
          </a:stretch>
        </p:blipFill>
        <p:spPr>
          <a:xfrm>
            <a:off x="11978481" y="3962316"/>
            <a:ext cx="8424169" cy="8202383"/>
          </a:xfrm>
          <a:prstGeom prst="rect">
            <a:avLst/>
          </a:prstGeom>
        </p:spPr>
      </p:pic>
      <p:sp>
        <p:nvSpPr>
          <p:cNvPr id="162" name="Vi börjar på Isl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 börjar på Island</a:t>
            </a:r>
          </a:p>
        </p:txBody>
      </p:sp>
      <p:sp>
        <p:nvSpPr>
          <p:cNvPr id="163" name="29 juni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29 juni</a:t>
            </a:r>
          </a:p>
          <a:p>
            <a:pPr lvl="1"/>
            <a:r>
              <a:t>Alla till Reykjavik</a:t>
            </a:r>
          </a:p>
          <a:p>
            <a:pPr lvl="1"/>
            <a:r>
              <a:t>Lokala Odd Fellows möter</a:t>
            </a:r>
          </a:p>
          <a:p>
            <a:pPr lvl="1"/>
            <a:r>
              <a:t>Hotell nära flygplatsen</a:t>
            </a:r>
          </a:p>
          <a:p>
            <a:pPr lvl="1"/>
            <a:r>
              <a:t>”Get together” middag</a:t>
            </a:r>
          </a:p>
          <a:p>
            <a:pPr lvl="1"/>
            <a:r>
              <a:t>Blue Lagun by night som avslutning i midnattssol</a:t>
            </a:r>
          </a:p>
        </p:txBody>
      </p:sp>
      <p:sp>
        <p:nvSpPr>
          <p:cNvPr id="16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929" r="2929"/>
          <a:stretch>
            <a:fillRect/>
          </a:stretch>
        </p:blipFill>
        <p:spPr>
          <a:xfrm>
            <a:off x="12495608" y="7161609"/>
            <a:ext cx="7500939" cy="5304235"/>
          </a:xfrm>
          <a:prstGeom prst="rect">
            <a:avLst/>
          </a:prstGeom>
        </p:spPr>
      </p:pic>
      <p:pic>
        <p:nvPicPr>
          <p:cNvPr id="167" name="Bild" descr="Bild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4433" r="443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8" name="UNADJUSTEDNONRAW_thumb_5ab5.jpg" descr="UNADJUSTEDNONRAW_thumb_5ab5.jp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7741" r="277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sland 30/6 - 1/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Island 30/6 - 1/7</a:t>
            </a:r>
          </a:p>
        </p:txBody>
      </p:sp>
      <p:sp>
        <p:nvSpPr>
          <p:cNvPr id="172" name="Besök på Reykjavik Geo Par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Besök på Reykjavik Geo Park</a:t>
            </a:r>
          </a:p>
          <a:p>
            <a:r>
              <a:t>Den berömda Golden Circle Tour</a:t>
            </a:r>
          </a:p>
          <a:p>
            <a:r>
              <a:t>UN University of Geothermal Training Program</a:t>
            </a:r>
          </a:p>
          <a:p>
            <a:r>
              <a:t>Fridheimar Greenhouse</a:t>
            </a:r>
          </a:p>
          <a:p>
            <a:r>
              <a:t>Reykjavik by night</a:t>
            </a:r>
          </a:p>
          <a:p>
            <a:r>
              <a:t>Besök i ordenshus</a:t>
            </a:r>
          </a:p>
        </p:txBody>
      </p:sp>
      <p:sp>
        <p:nvSpPr>
          <p:cNvPr id="17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21717" r="21717"/>
          <a:stretch>
            <a:fillRect/>
          </a:stretch>
        </p:blipFill>
        <p:spPr>
          <a:xfrm>
            <a:off x="13232209" y="3643312"/>
            <a:ext cx="7580115" cy="8933707"/>
          </a:xfrm>
          <a:prstGeom prst="rect">
            <a:avLst/>
          </a:prstGeom>
        </p:spPr>
      </p:pic>
      <p:sp>
        <p:nvSpPr>
          <p:cNvPr id="176" name="Mot New Y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 New York</a:t>
            </a:r>
          </a:p>
        </p:txBody>
      </p:sp>
      <p:sp>
        <p:nvSpPr>
          <p:cNvPr id="177" name="2 Juli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5400" b="1"/>
            </a:pPr>
            <a:r>
              <a:rPr dirty="0"/>
              <a:t>2 </a:t>
            </a:r>
            <a:r>
              <a:rPr dirty="0" err="1"/>
              <a:t>Juli</a:t>
            </a:r>
            <a:endParaRPr dirty="0"/>
          </a:p>
          <a:p>
            <a:pPr lvl="1"/>
            <a:r>
              <a:rPr dirty="0" err="1"/>
              <a:t>Mottagning</a:t>
            </a:r>
            <a:r>
              <a:rPr dirty="0"/>
              <a:t> hos Islands president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hans</a:t>
            </a:r>
            <a:r>
              <a:rPr dirty="0"/>
              <a:t> </a:t>
            </a:r>
            <a:r>
              <a:rPr dirty="0" err="1"/>
              <a:t>sommarhus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Bessastadir</a:t>
            </a:r>
            <a:endParaRPr dirty="0"/>
          </a:p>
          <a:p>
            <a:pPr lvl="1"/>
            <a:r>
              <a:rPr dirty="0" err="1"/>
              <a:t>Avresa</a:t>
            </a:r>
            <a:r>
              <a:rPr dirty="0"/>
              <a:t> till New York / JFK</a:t>
            </a:r>
          </a:p>
          <a:p>
            <a:pPr lvl="1"/>
            <a:r>
              <a:rPr dirty="0" err="1"/>
              <a:t>Ankom</a:t>
            </a:r>
            <a:r>
              <a:rPr lang="sv-SE" dirty="0" err="1"/>
              <a:t>st</a:t>
            </a:r>
            <a:r>
              <a:rPr lang="sv-SE" dirty="0"/>
              <a:t> </a:t>
            </a:r>
            <a:r>
              <a:rPr dirty="0"/>
              <a:t>19.00 </a:t>
            </a:r>
            <a:r>
              <a:rPr dirty="0" err="1"/>
              <a:t>och</a:t>
            </a:r>
            <a:r>
              <a:rPr dirty="0"/>
              <a:t> buss till </a:t>
            </a:r>
            <a:r>
              <a:rPr dirty="0" err="1"/>
              <a:t>hotellet</a:t>
            </a:r>
            <a:r>
              <a:rPr dirty="0"/>
              <a:t> med guide</a:t>
            </a:r>
          </a:p>
          <a:p>
            <a:pPr lvl="1"/>
            <a:r>
              <a:rPr dirty="0" err="1"/>
              <a:t>Incheckning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The Stewart</a:t>
            </a:r>
          </a:p>
          <a:p>
            <a:pPr lvl="1"/>
            <a:r>
              <a:rPr dirty="0" err="1"/>
              <a:t>Middag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Sbarros</a:t>
            </a:r>
            <a:endParaRPr dirty="0"/>
          </a:p>
        </p:txBody>
      </p:sp>
      <p:sp>
        <p:nvSpPr>
          <p:cNvPr id="17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UNADJUSTEDNONRAW_thumb_5ab6.jpg" descr="UNADJUSTEDNONRAW_thumb_5ab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761" r="21761"/>
          <a:stretch>
            <a:fillRect/>
          </a:stretch>
        </p:blipFill>
        <p:spPr>
          <a:xfrm>
            <a:off x="12495609" y="3643312"/>
            <a:ext cx="7500938" cy="8840392"/>
          </a:xfrm>
          <a:prstGeom prst="rect">
            <a:avLst/>
          </a:prstGeom>
        </p:spPr>
      </p:pic>
      <p:sp>
        <p:nvSpPr>
          <p:cNvPr id="181" name="3 juli New Y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 juli New York</a:t>
            </a:r>
          </a:p>
        </p:txBody>
      </p:sp>
      <p:sp>
        <p:nvSpPr>
          <p:cNvPr id="182" name="Stor sightseeing dag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400" b="1"/>
            </a:pPr>
            <a:r>
              <a:t>Stor sightseeing dag</a:t>
            </a:r>
          </a:p>
          <a:p>
            <a:pPr lvl="1"/>
            <a:r>
              <a:t>Halvdag med buss och guide på Manhattan med omnejd</a:t>
            </a:r>
          </a:p>
          <a:p>
            <a:pPr lvl="1"/>
            <a:r>
              <a:t>Lunch i Central Park</a:t>
            </a:r>
          </a:p>
          <a:p>
            <a:pPr lvl="1"/>
            <a:r>
              <a:t>Vandring i Central Park</a:t>
            </a:r>
          </a:p>
          <a:p>
            <a:pPr lvl="1"/>
            <a:r>
              <a:t>MOMA - Museum of Modern Art</a:t>
            </a:r>
          </a:p>
          <a:p>
            <a:pPr lvl="1"/>
            <a:r>
              <a:t>Middag på Burger Heaven</a:t>
            </a:r>
          </a:p>
        </p:txBody>
      </p:sp>
      <p:sp>
        <p:nvSpPr>
          <p:cNvPr id="18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298" r="19298"/>
          <a:stretch>
            <a:fillRect/>
          </a:stretch>
        </p:blipFill>
        <p:spPr>
          <a:xfrm>
            <a:off x="13359209" y="3942556"/>
            <a:ext cx="7246880" cy="8540965"/>
          </a:xfrm>
          <a:prstGeom prst="rect">
            <a:avLst/>
          </a:prstGeom>
        </p:spPr>
      </p:pic>
      <p:sp>
        <p:nvSpPr>
          <p:cNvPr id="186" name="4 juli National Da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 juli National Dagen</a:t>
            </a:r>
          </a:p>
        </p:txBody>
      </p:sp>
      <p:sp>
        <p:nvSpPr>
          <p:cNvPr id="187" name="Kryssning med Circle Line runt Liberty Island och södra Manhatta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739378">
              <a:spcBef>
                <a:spcPts val="4000"/>
              </a:spcBef>
              <a:defRPr sz="3420"/>
            </a:pPr>
            <a:r>
              <a:t>Kryssning med Circle Line runt Liberty Island och södra Manhattan</a:t>
            </a:r>
          </a:p>
          <a:p>
            <a:pPr marL="418827" indent="-418827" defTabSz="739378">
              <a:spcBef>
                <a:spcPts val="4000"/>
              </a:spcBef>
              <a:defRPr sz="3420"/>
            </a:pPr>
            <a:r>
              <a:t>Besök med guide på:</a:t>
            </a:r>
          </a:p>
          <a:p>
            <a:pPr marL="1036047" lvl="2" indent="-418827" defTabSz="739378">
              <a:spcBef>
                <a:spcPts val="4000"/>
              </a:spcBef>
              <a:defRPr sz="3420"/>
            </a:pPr>
            <a:r>
              <a:t>One World Trade Center</a:t>
            </a:r>
          </a:p>
          <a:p>
            <a:pPr marL="1036047" lvl="2" indent="-418827" defTabSz="739378">
              <a:spcBef>
                <a:spcPts val="4000"/>
              </a:spcBef>
              <a:defRPr sz="3420"/>
            </a:pPr>
            <a:r>
              <a:t>Observation Tower 108 våningar</a:t>
            </a:r>
          </a:p>
          <a:p>
            <a:pPr marL="1036047" lvl="2" indent="-418827" defTabSz="739378">
              <a:spcBef>
                <a:spcPts val="4000"/>
              </a:spcBef>
              <a:defRPr sz="3420"/>
            </a:pPr>
            <a:r>
              <a:t>9/11 Museum</a:t>
            </a:r>
          </a:p>
          <a:p>
            <a:pPr marL="418827" indent="-418827" defTabSz="739378">
              <a:spcBef>
                <a:spcPts val="4000"/>
              </a:spcBef>
              <a:defRPr sz="3420"/>
            </a:pPr>
            <a:r>
              <a:t>Tacco middag på El Parador Café</a:t>
            </a:r>
          </a:p>
          <a:p>
            <a:pPr marL="418827" indent="-418827" defTabSz="739378">
              <a:spcBef>
                <a:spcPts val="4000"/>
              </a:spcBef>
              <a:defRPr sz="3420"/>
            </a:pPr>
            <a:r>
              <a:t>Avslutning med Macy´s 4th of July  fyrverkeri över East River</a:t>
            </a:r>
          </a:p>
        </p:txBody>
      </p:sp>
      <p:sp>
        <p:nvSpPr>
          <p:cNvPr id="18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030" r="20030"/>
          <a:stretch>
            <a:fillRect/>
          </a:stretch>
        </p:blipFill>
        <p:spPr>
          <a:xfrm>
            <a:off x="13283009" y="3643312"/>
            <a:ext cx="7708504" cy="9085022"/>
          </a:xfrm>
          <a:prstGeom prst="rect">
            <a:avLst/>
          </a:prstGeom>
        </p:spPr>
      </p:pic>
      <p:sp>
        <p:nvSpPr>
          <p:cNvPr id="191" name="Besök i FN"/>
          <p:cNvSpPr txBox="1">
            <a:spLocks noGrp="1"/>
          </p:cNvSpPr>
          <p:nvPr>
            <p:ph type="title"/>
          </p:nvPr>
        </p:nvSpPr>
        <p:spPr>
          <a:xfrm>
            <a:off x="4387453" y="3317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 Besök i FN</a:t>
            </a:r>
          </a:p>
        </p:txBody>
      </p:sp>
      <p:sp>
        <p:nvSpPr>
          <p:cNvPr id="192" name="Idag besöker vi F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95559" indent="-395559" defTabSz="698301">
              <a:spcBef>
                <a:spcPts val="3800"/>
              </a:spcBef>
              <a:defRPr sz="3485"/>
            </a:pPr>
            <a:r>
              <a:t>Idag besöker vi FN</a:t>
            </a:r>
          </a:p>
          <a:p>
            <a:pPr marL="978489" lvl="2" indent="-395559" defTabSz="698301">
              <a:spcBef>
                <a:spcPts val="3800"/>
              </a:spcBef>
              <a:defRPr sz="3485"/>
            </a:pPr>
            <a:r>
              <a:t>Stor guide tur </a:t>
            </a:r>
          </a:p>
          <a:p>
            <a:pPr marL="978489" lvl="2" indent="-395559" defTabSz="698301">
              <a:spcBef>
                <a:spcPts val="3800"/>
              </a:spcBef>
              <a:defRPr sz="3485"/>
            </a:pPr>
            <a:r>
              <a:t>Föredrag om FN:s hållbarhetsmål av FN tjänstemän</a:t>
            </a:r>
          </a:p>
          <a:p>
            <a:pPr marL="978489" lvl="2" indent="-395559" defTabSz="698301">
              <a:spcBef>
                <a:spcPts val="3800"/>
              </a:spcBef>
              <a:defRPr sz="3485"/>
            </a:pPr>
            <a:r>
              <a:t>Frågestund</a:t>
            </a:r>
          </a:p>
          <a:p>
            <a:pPr marL="395559" indent="-395559" defTabSz="698301">
              <a:spcBef>
                <a:spcPts val="3800"/>
              </a:spcBef>
              <a:defRPr sz="3485"/>
            </a:pPr>
            <a:r>
              <a:t>Fri tid för shopping</a:t>
            </a:r>
          </a:p>
          <a:p>
            <a:pPr marL="395559" indent="-395559" defTabSz="698301">
              <a:spcBef>
                <a:spcPts val="3800"/>
              </a:spcBef>
              <a:defRPr sz="3485"/>
            </a:pPr>
            <a:r>
              <a:t>Middag på Bubba Gump Shrimp Co/ Times Square</a:t>
            </a:r>
          </a:p>
          <a:p>
            <a:pPr marL="395559" indent="-395559" defTabSz="698301">
              <a:spcBef>
                <a:spcPts val="3800"/>
              </a:spcBef>
              <a:defRPr sz="3485"/>
            </a:pPr>
            <a:r>
              <a:t>Kvällen avslutas med en Broadway show på New Amsterdam Theatre</a:t>
            </a:r>
          </a:p>
        </p:txBody>
      </p:sp>
      <p:sp>
        <p:nvSpPr>
          <p:cNvPr id="19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5232" y="350192"/>
            <a:ext cx="17354154" cy="1301561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 börjar från börj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 börjar från början</a:t>
            </a:r>
          </a:p>
        </p:txBody>
      </p:sp>
      <p:sp>
        <p:nvSpPr>
          <p:cNvPr id="12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102"/>
          <a:stretch>
            <a:fillRect/>
          </a:stretch>
        </p:blipFill>
        <p:spPr>
          <a:xfrm>
            <a:off x="12192000" y="4723043"/>
            <a:ext cx="8614048" cy="7036529"/>
          </a:xfrm>
          <a:prstGeom prst="rect">
            <a:avLst/>
          </a:prstGeom>
        </p:spPr>
      </p:pic>
      <p:sp>
        <p:nvSpPr>
          <p:cNvPr id="199" name="Mot Washington D.C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 Washington D.C.</a:t>
            </a:r>
          </a:p>
        </p:txBody>
      </p:sp>
      <p:sp>
        <p:nvSpPr>
          <p:cNvPr id="200" name="6 juli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6903443" cy="8796636"/>
          </a:xfrm>
          <a:prstGeom prst="rect">
            <a:avLst/>
          </a:prstGeom>
        </p:spPr>
        <p:txBody>
          <a:bodyPr/>
          <a:lstStyle/>
          <a:p>
            <a:pPr marL="0" indent="0" defTabSz="722947">
              <a:spcBef>
                <a:spcPts val="3900"/>
              </a:spcBef>
              <a:buSzTx/>
              <a:buNone/>
              <a:defRPr sz="4312" b="1"/>
            </a:pPr>
            <a:r>
              <a:t>6 juli</a:t>
            </a:r>
          </a:p>
          <a:p>
            <a:pPr marL="1013024" lvl="2" indent="-409520" defTabSz="722947">
              <a:spcBef>
                <a:spcPts val="3900"/>
              </a:spcBef>
              <a:defRPr sz="3607"/>
            </a:pPr>
            <a:r>
              <a:t>Buss hämtar vid hotellet i NYC</a:t>
            </a:r>
          </a:p>
          <a:p>
            <a:pPr marL="1013024" lvl="2" indent="-409520" defTabSz="722947">
              <a:spcBef>
                <a:spcPts val="3900"/>
              </a:spcBef>
              <a:defRPr sz="3607"/>
            </a:pPr>
            <a:r>
              <a:t>Lunch stop på Union Station i D.C.</a:t>
            </a:r>
          </a:p>
          <a:p>
            <a:pPr marL="1013024" lvl="2" indent="-409520" defTabSz="722947">
              <a:spcBef>
                <a:spcPts val="3900"/>
              </a:spcBef>
              <a:defRPr sz="3607"/>
            </a:pPr>
            <a:r>
              <a:t>OF Guide möter oss </a:t>
            </a:r>
          </a:p>
          <a:p>
            <a:pPr marL="1013024" lvl="2" indent="-409520" defTabSz="722947">
              <a:spcBef>
                <a:spcPts val="3900"/>
              </a:spcBef>
              <a:defRPr sz="3607"/>
            </a:pPr>
            <a:r>
              <a:t>4 tim guide tur i D.C.</a:t>
            </a:r>
          </a:p>
          <a:p>
            <a:pPr marL="1013024" lvl="2" indent="-409520" defTabSz="722947">
              <a:spcBef>
                <a:spcPts val="3900"/>
              </a:spcBef>
              <a:defRPr sz="3607"/>
            </a:pPr>
            <a:r>
              <a:t>Incheckning på hotellet</a:t>
            </a:r>
          </a:p>
          <a:p>
            <a:pPr marL="1013024" lvl="2" indent="-409520" defTabSz="722947">
              <a:spcBef>
                <a:spcPts val="3900"/>
              </a:spcBef>
              <a:defRPr sz="3607"/>
            </a:pPr>
            <a:r>
              <a:t>Promenad till White House med omnejd</a:t>
            </a:r>
          </a:p>
        </p:txBody>
      </p:sp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973" r="12880"/>
          <a:stretch>
            <a:fillRect/>
          </a:stretch>
        </p:blipFill>
        <p:spPr>
          <a:xfrm>
            <a:off x="12512717" y="4236933"/>
            <a:ext cx="9353154" cy="7653051"/>
          </a:xfrm>
          <a:prstGeom prst="rect">
            <a:avLst/>
          </a:prstGeom>
        </p:spPr>
      </p:pic>
      <p:sp>
        <p:nvSpPr>
          <p:cNvPr id="204" name="Upptäck Washingt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Upptäck Washington</a:t>
            </a:r>
          </a:p>
        </p:txBody>
      </p:sp>
      <p:sp>
        <p:nvSpPr>
          <p:cNvPr id="205" name="4 tim buss med guid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4067" indent="-214067" defTabSz="377904">
              <a:spcBef>
                <a:spcPts val="2000"/>
              </a:spcBef>
              <a:defRPr sz="3082"/>
            </a:pPr>
            <a:r>
              <a:t>4 tim buss med guide</a:t>
            </a:r>
          </a:p>
          <a:p>
            <a:pPr marL="529535" lvl="2" indent="-214067" defTabSz="377904">
              <a:spcBef>
                <a:spcPts val="2000"/>
              </a:spcBef>
              <a:defRPr sz="3082"/>
            </a:pPr>
            <a:r>
              <a:t>Arlington</a:t>
            </a:r>
          </a:p>
          <a:p>
            <a:pPr marL="529535" lvl="2" indent="-214067" defTabSz="377904">
              <a:spcBef>
                <a:spcPts val="2000"/>
              </a:spcBef>
              <a:defRPr sz="3082"/>
            </a:pPr>
            <a:r>
              <a:t>Memorials</a:t>
            </a:r>
          </a:p>
          <a:p>
            <a:pPr marL="845003" lvl="4" indent="-214067" defTabSz="377904">
              <a:spcBef>
                <a:spcPts val="2000"/>
              </a:spcBef>
              <a:defRPr sz="3082"/>
            </a:pPr>
            <a:r>
              <a:t>Lincoln</a:t>
            </a:r>
          </a:p>
          <a:p>
            <a:pPr marL="845003" lvl="4" indent="-214067" defTabSz="377904">
              <a:spcBef>
                <a:spcPts val="2000"/>
              </a:spcBef>
              <a:defRPr sz="3082"/>
            </a:pPr>
            <a:r>
              <a:t>Jefferson</a:t>
            </a:r>
          </a:p>
          <a:p>
            <a:pPr marL="845003" lvl="4" indent="-214067" defTabSz="377904">
              <a:spcBef>
                <a:spcPts val="2000"/>
              </a:spcBef>
              <a:defRPr sz="3082"/>
            </a:pPr>
            <a:r>
              <a:t>WWII</a:t>
            </a:r>
          </a:p>
          <a:p>
            <a:pPr marL="529535" lvl="2" indent="-214067" defTabSz="377904">
              <a:spcBef>
                <a:spcPts val="2000"/>
              </a:spcBef>
              <a:defRPr sz="3082"/>
            </a:pPr>
            <a:r>
              <a:t>Tour Capitol Building</a:t>
            </a:r>
          </a:p>
          <a:p>
            <a:pPr marL="214067" indent="-214067" defTabSz="377904">
              <a:spcBef>
                <a:spcPts val="2000"/>
              </a:spcBef>
              <a:defRPr sz="3082"/>
            </a:pPr>
            <a:r>
              <a:t>Smithsonians Museums och The Mall</a:t>
            </a:r>
          </a:p>
          <a:p>
            <a:pPr marL="529535" lvl="2" indent="-214067" defTabSz="377904">
              <a:spcBef>
                <a:spcPts val="2000"/>
              </a:spcBef>
              <a:defRPr sz="3082"/>
            </a:pPr>
            <a:r>
              <a:t>Air and Space</a:t>
            </a:r>
          </a:p>
          <a:p>
            <a:pPr marL="529535" lvl="2" indent="-214067" defTabSz="377904">
              <a:spcBef>
                <a:spcPts val="2000"/>
              </a:spcBef>
              <a:defRPr sz="3082"/>
            </a:pPr>
            <a:r>
              <a:t>National History</a:t>
            </a:r>
          </a:p>
          <a:p>
            <a:pPr marL="529535" lvl="2" indent="-214067" defTabSz="377904">
              <a:spcBef>
                <a:spcPts val="2000"/>
              </a:spcBef>
              <a:defRPr sz="3082"/>
            </a:pPr>
            <a:r>
              <a:t>Indian Museum</a:t>
            </a:r>
          </a:p>
          <a:p>
            <a:pPr marL="214067" indent="-214067" defTabSz="377904">
              <a:spcBef>
                <a:spcPts val="2000"/>
              </a:spcBef>
              <a:defRPr sz="3082"/>
            </a:pPr>
            <a:r>
              <a:t>Avslutningsmiddag och konsert</a:t>
            </a:r>
          </a:p>
        </p:txBody>
      </p:sp>
      <p:sp>
        <p:nvSpPr>
          <p:cNvPr id="20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51" r="2651"/>
          <a:stretch>
            <a:fillRect/>
          </a:stretch>
        </p:blipFill>
        <p:spPr>
          <a:xfrm>
            <a:off x="12350710" y="3865780"/>
            <a:ext cx="9352599" cy="7803532"/>
          </a:xfrm>
          <a:prstGeom prst="rect">
            <a:avLst/>
          </a:prstGeom>
        </p:spPr>
      </p:pic>
      <p:sp>
        <p:nvSpPr>
          <p:cNvPr id="209" name="Tillbaka till Reykjav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Tillbaka till Reykjavik</a:t>
            </a:r>
          </a:p>
        </p:txBody>
      </p:sp>
      <p:sp>
        <p:nvSpPr>
          <p:cNvPr id="210" name="Utcheckning från hotellet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65364" indent="-465364">
              <a:defRPr sz="4500"/>
            </a:pPr>
            <a:r>
              <a:rPr dirty="0" err="1"/>
              <a:t>Utcheckning</a:t>
            </a:r>
            <a:r>
              <a:rPr dirty="0"/>
              <a:t> </a:t>
            </a:r>
            <a:r>
              <a:rPr dirty="0" err="1"/>
              <a:t>från</a:t>
            </a:r>
            <a:r>
              <a:rPr dirty="0"/>
              <a:t> </a:t>
            </a:r>
            <a:r>
              <a:rPr dirty="0" err="1"/>
              <a:t>hotellet</a:t>
            </a:r>
            <a:endParaRPr dirty="0"/>
          </a:p>
          <a:p>
            <a:pPr marL="465364" indent="-465364">
              <a:defRPr sz="4500"/>
            </a:pPr>
            <a:r>
              <a:rPr dirty="0" err="1"/>
              <a:t>Ambassadbesök</a:t>
            </a:r>
            <a:endParaRPr dirty="0"/>
          </a:p>
          <a:p>
            <a:pPr marL="1151164" lvl="2" indent="-465364">
              <a:defRPr sz="4500"/>
            </a:pPr>
            <a:r>
              <a:rPr dirty="0"/>
              <a:t>vi </a:t>
            </a:r>
            <a:r>
              <a:rPr dirty="0" err="1"/>
              <a:t>bor</a:t>
            </a:r>
            <a:r>
              <a:rPr dirty="0"/>
              <a:t> vid Embassy Road</a:t>
            </a:r>
          </a:p>
          <a:p>
            <a:pPr marL="465364" indent="-465364">
              <a:defRPr sz="4500"/>
            </a:pPr>
            <a:r>
              <a:rPr dirty="0"/>
              <a:t>Fri </a:t>
            </a:r>
            <a:r>
              <a:rPr dirty="0" err="1"/>
              <a:t>tid</a:t>
            </a:r>
            <a:r>
              <a:rPr dirty="0"/>
              <a:t> </a:t>
            </a:r>
            <a:r>
              <a:rPr dirty="0" err="1"/>
              <a:t>egen</a:t>
            </a:r>
            <a:r>
              <a:rPr dirty="0"/>
              <a:t> </a:t>
            </a:r>
            <a:r>
              <a:rPr dirty="0" err="1"/>
              <a:t>aktivitet</a:t>
            </a:r>
            <a:endParaRPr dirty="0"/>
          </a:p>
          <a:p>
            <a:pPr marL="465364" indent="-465364">
              <a:defRPr sz="4500"/>
            </a:pPr>
            <a:r>
              <a:rPr dirty="0"/>
              <a:t>Buss </a:t>
            </a:r>
            <a:r>
              <a:rPr dirty="0" err="1"/>
              <a:t>hämtar</a:t>
            </a:r>
            <a:r>
              <a:rPr dirty="0"/>
              <a:t> till </a:t>
            </a:r>
            <a:r>
              <a:rPr dirty="0" err="1"/>
              <a:t>flygplatsen</a:t>
            </a:r>
            <a:endParaRPr dirty="0"/>
          </a:p>
          <a:p>
            <a:pPr marL="465364" indent="-465364">
              <a:defRPr sz="4500"/>
            </a:pPr>
            <a:r>
              <a:rPr dirty="0" err="1"/>
              <a:t>Middag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flygplatsen</a:t>
            </a:r>
            <a:endParaRPr dirty="0"/>
          </a:p>
        </p:txBody>
      </p:sp>
      <p:sp>
        <p:nvSpPr>
          <p:cNvPr id="21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åndag 9 jul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Måndag 9 juli</a:t>
            </a:r>
          </a:p>
        </p:txBody>
      </p:sp>
      <p:sp>
        <p:nvSpPr>
          <p:cNvPr id="214" name="Vi landar igen i Reykjavik tidigt den 9 jul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 </a:t>
            </a:r>
            <a:r>
              <a:rPr dirty="0" err="1"/>
              <a:t>landar</a:t>
            </a:r>
            <a:r>
              <a:rPr dirty="0"/>
              <a:t> </a:t>
            </a:r>
            <a:r>
              <a:rPr dirty="0" err="1"/>
              <a:t>igen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Reykjavik </a:t>
            </a:r>
            <a:r>
              <a:rPr dirty="0" err="1"/>
              <a:t>tidigt</a:t>
            </a:r>
            <a:r>
              <a:rPr dirty="0"/>
              <a:t> den 9 </a:t>
            </a:r>
            <a:r>
              <a:rPr dirty="0" err="1"/>
              <a:t>juli</a:t>
            </a:r>
            <a:endParaRPr dirty="0"/>
          </a:p>
          <a:p>
            <a:r>
              <a:rPr dirty="0" err="1"/>
              <a:t>Kort</a:t>
            </a:r>
            <a:r>
              <a:rPr dirty="0"/>
              <a:t> </a:t>
            </a:r>
            <a:r>
              <a:rPr dirty="0" err="1"/>
              <a:t>avsked</a:t>
            </a:r>
            <a:r>
              <a:rPr lang="sv-SE" dirty="0"/>
              <a:t>c</a:t>
            </a:r>
            <a:r>
              <a:rPr dirty="0" err="1"/>
              <a:t>eremoni</a:t>
            </a:r>
            <a:r>
              <a:rPr dirty="0"/>
              <a:t> med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gruppen</a:t>
            </a:r>
            <a:endParaRPr dirty="0"/>
          </a:p>
          <a:p>
            <a:r>
              <a:rPr dirty="0"/>
              <a:t>Mot planet till </a:t>
            </a:r>
            <a:r>
              <a:rPr dirty="0" err="1"/>
              <a:t>hemorten</a:t>
            </a:r>
            <a:endParaRPr dirty="0"/>
          </a:p>
          <a:p>
            <a:r>
              <a:rPr dirty="0"/>
              <a:t>Vi </a:t>
            </a:r>
            <a:r>
              <a:rPr dirty="0" err="1"/>
              <a:t>landar</a:t>
            </a:r>
            <a:r>
              <a:rPr dirty="0"/>
              <a:t> </a:t>
            </a:r>
            <a:r>
              <a:rPr dirty="0" err="1"/>
              <a:t>hemma</a:t>
            </a:r>
            <a:r>
              <a:rPr dirty="0"/>
              <a:t> </a:t>
            </a:r>
            <a:r>
              <a:rPr dirty="0" err="1"/>
              <a:t>igen</a:t>
            </a:r>
            <a:r>
              <a:rPr dirty="0"/>
              <a:t> vid </a:t>
            </a:r>
            <a:r>
              <a:rPr dirty="0" err="1"/>
              <a:t>lunchtid</a:t>
            </a:r>
            <a:r>
              <a:rPr dirty="0"/>
              <a:t> den 9 </a:t>
            </a:r>
            <a:r>
              <a:rPr dirty="0" err="1"/>
              <a:t>juli</a:t>
            </a:r>
            <a:endParaRPr dirty="0"/>
          </a:p>
        </p:txBody>
      </p:sp>
      <p:sp>
        <p:nvSpPr>
          <p:cNvPr id="21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ags för fak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Dags för fakta</a:t>
            </a:r>
          </a:p>
        </p:txBody>
      </p:sp>
      <p:sp>
        <p:nvSpPr>
          <p:cNvPr id="21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Våra ho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Våra hotel</a:t>
            </a:r>
          </a:p>
        </p:txBody>
      </p:sp>
      <p:pic>
        <p:nvPicPr>
          <p:cNvPr id="221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5461" y="6205566"/>
            <a:ext cx="7116238" cy="5090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he Stewart Hotel, NYC"/>
          <p:cNvSpPr txBox="1"/>
          <p:nvPr/>
        </p:nvSpPr>
        <p:spPr>
          <a:xfrm>
            <a:off x="3701653" y="4238580"/>
            <a:ext cx="3881483" cy="112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t>The Stewart Hotel, NYC</a:t>
            </a:r>
          </a:p>
        </p:txBody>
      </p:sp>
      <p:pic>
        <p:nvPicPr>
          <p:cNvPr id="223" name="Bild" descr="Bild"/>
          <p:cNvPicPr>
            <a:picLocks noChangeAspect="1"/>
          </p:cNvPicPr>
          <p:nvPr/>
        </p:nvPicPr>
        <p:blipFill>
          <a:blip r:embed="rId3">
            <a:extLst/>
          </a:blip>
          <a:srcRect l="1831" t="13195" r="4557" b="8062"/>
          <a:stretch>
            <a:fillRect/>
          </a:stretch>
        </p:blipFill>
        <p:spPr>
          <a:xfrm>
            <a:off x="10888849" y="6151123"/>
            <a:ext cx="10256460" cy="530917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Courtyard By Marriott,…"/>
          <p:cNvSpPr txBox="1"/>
          <p:nvPr/>
        </p:nvSpPr>
        <p:spPr>
          <a:xfrm>
            <a:off x="13068642" y="3990930"/>
            <a:ext cx="5187762" cy="161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t>Courtyard By Marriott,</a:t>
            </a:r>
          </a:p>
          <a:p>
            <a:r>
              <a:t> DC</a:t>
            </a:r>
          </a:p>
        </p:txBody>
      </p:sp>
      <p:sp>
        <p:nvSpPr>
          <p:cNvPr id="22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ch vad kostar det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Och vad kostar det ?</a:t>
            </a:r>
          </a:p>
        </p:txBody>
      </p:sp>
      <p:sp>
        <p:nvSpPr>
          <p:cNvPr id="22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konomifak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Ekonomifakta</a:t>
            </a:r>
          </a:p>
        </p:txBody>
      </p:sp>
      <p:sp>
        <p:nvSpPr>
          <p:cNvPr id="231" name="Slutpriset för året resa är $ 1950 / € 1695 per pers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5075" indent="-605075" defTabSz="813315">
              <a:spcBef>
                <a:spcPts val="5800"/>
              </a:spcBef>
              <a:defRPr sz="4356"/>
            </a:pPr>
            <a:r>
              <a:t>Slutpriset för året resa är $ 1950 / € 1695 per person</a:t>
            </a:r>
          </a:p>
          <a:p>
            <a:pPr marL="605075" indent="-605075" defTabSz="813315">
              <a:spcBef>
                <a:spcPts val="5800"/>
              </a:spcBef>
              <a:defRPr sz="4356"/>
            </a:pPr>
            <a:r>
              <a:t>Till detta kommer kostnader för flygbiljetter och försäkringar</a:t>
            </a:r>
          </a:p>
          <a:p>
            <a:pPr marL="605075" indent="-605075" defTabSz="813315">
              <a:spcBef>
                <a:spcPts val="5800"/>
              </a:spcBef>
              <a:defRPr sz="4356"/>
            </a:pPr>
            <a:r>
              <a:t>GLE fakturerar samtliga deltagande jurisdiktioner</a:t>
            </a:r>
          </a:p>
          <a:p>
            <a:pPr marL="605075" indent="-605075" defTabSz="813315">
              <a:spcBef>
                <a:spcPts val="5800"/>
              </a:spcBef>
              <a:defRPr sz="4356"/>
            </a:pPr>
            <a:r>
              <a:t>Samarbete med CWT Meetings and Event i hela arrangemanget.</a:t>
            </a:r>
          </a:p>
          <a:p>
            <a:pPr marL="605075" indent="-605075" defTabSz="813315">
              <a:spcBef>
                <a:spcPts val="5800"/>
              </a:spcBef>
              <a:defRPr sz="4356"/>
            </a:pPr>
            <a:r>
              <a:t>De fakturerar GLE</a:t>
            </a:r>
          </a:p>
          <a:p>
            <a:pPr marL="605075" indent="-605075" defTabSz="813315">
              <a:spcBef>
                <a:spcPts val="5800"/>
              </a:spcBef>
              <a:defRPr sz="4356"/>
            </a:pPr>
            <a:r>
              <a:t>Alla restauranger i NYC är förbeställda och ibland förbetalda</a:t>
            </a:r>
          </a:p>
        </p:txBody>
      </p:sp>
      <p:sp>
        <p:nvSpPr>
          <p:cNvPr id="23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Kvar att gör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Kvar att göra…</a:t>
            </a:r>
          </a:p>
        </p:txBody>
      </p:sp>
      <p:sp>
        <p:nvSpPr>
          <p:cNvPr id="235" name="Innan avresan den 29 jun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80454">
              <a:spcBef>
                <a:spcPts val="5600"/>
              </a:spcBef>
              <a:buSzTx/>
              <a:buNone/>
              <a:defRPr sz="4180"/>
            </a:pPr>
            <a:r>
              <a:rPr sz="4370" b="1"/>
              <a:t>Innan avresan den 29 juni</a:t>
            </a:r>
            <a:r>
              <a:t> </a:t>
            </a:r>
          </a:p>
          <a:p>
            <a:pPr marL="1425178" lvl="2" indent="-580628" defTabSz="780454">
              <a:spcBef>
                <a:spcPts val="5600"/>
              </a:spcBef>
              <a:defRPr sz="4180"/>
            </a:pPr>
            <a:r>
              <a:t>Kontroll av registreringar för eventuell specialmat och medicinska behov</a:t>
            </a:r>
          </a:p>
          <a:p>
            <a:pPr marL="1425178" lvl="2" indent="-580628" defTabSz="780454">
              <a:spcBef>
                <a:spcPts val="5600"/>
              </a:spcBef>
              <a:defRPr sz="4180"/>
            </a:pPr>
            <a:r>
              <a:t>Slutkoll av alla restauranger</a:t>
            </a:r>
          </a:p>
          <a:p>
            <a:pPr marL="1425178" lvl="2" indent="-580628" defTabSz="780454">
              <a:spcBef>
                <a:spcPts val="5600"/>
              </a:spcBef>
              <a:defRPr sz="4180"/>
            </a:pPr>
            <a:r>
              <a:t>Slutkoll av all bokningar, kontaktpersoner, bussar tider mm</a:t>
            </a:r>
          </a:p>
          <a:p>
            <a:pPr marL="1425178" lvl="2" indent="-580628" defTabSz="780454">
              <a:spcBef>
                <a:spcPts val="5600"/>
              </a:spcBef>
              <a:defRPr sz="4180"/>
            </a:pPr>
            <a:r>
              <a:t>Namnbrickor</a:t>
            </a:r>
          </a:p>
          <a:p>
            <a:pPr marL="1425178" lvl="2" indent="-580628" defTabSz="780454">
              <a:spcBef>
                <a:spcPts val="5600"/>
              </a:spcBef>
              <a:defRPr sz="4180"/>
            </a:pPr>
            <a:r>
              <a:t>Matpengar till deltagarna</a:t>
            </a:r>
          </a:p>
        </p:txBody>
      </p:sp>
      <p:sp>
        <p:nvSpPr>
          <p:cNvPr id="23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är vi kommer h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När vi kommer hem</a:t>
            </a:r>
          </a:p>
        </p:txBody>
      </p:sp>
      <p:sp>
        <p:nvSpPr>
          <p:cNvPr id="239" name="Dags för utvärdering från ungdomarna och ledarn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Dags för utvärdering från ungdomarna och ledarna</a:t>
            </a:r>
          </a:p>
          <a:p>
            <a:r>
              <a:t>Avstämning vad som var positivt och negativt</a:t>
            </a:r>
          </a:p>
          <a:p>
            <a:r>
              <a:t>Vad behöver vi ändra till nästa år?</a:t>
            </a:r>
          </a:p>
          <a:p>
            <a:pPr lvl="2"/>
            <a:r>
              <a:t>Resdatum? </a:t>
            </a:r>
          </a:p>
          <a:p>
            <a:pPr lvl="2"/>
            <a:r>
              <a:t>Flygplanering? </a:t>
            </a:r>
          </a:p>
        </p:txBody>
      </p:sp>
      <p:sp>
        <p:nvSpPr>
          <p:cNvPr id="2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akgr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Bakgrund</a:t>
            </a:r>
          </a:p>
        </p:txBody>
      </p:sp>
      <p:sp>
        <p:nvSpPr>
          <p:cNvPr id="127" name="Norge har deltagit i UNP projektet sedan 199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Norge har deltagit i UNP projektet sedan 1992</a:t>
            </a:r>
          </a:p>
          <a:p>
            <a:r>
              <a:t>25 år historia</a:t>
            </a:r>
          </a:p>
          <a:p>
            <a:r>
              <a:t>&gt; 200 ungdomar har deltagit</a:t>
            </a:r>
          </a:p>
          <a:p>
            <a:r>
              <a:t>Väl organiserat och finansierat av loger och läger</a:t>
            </a:r>
          </a:p>
          <a:p>
            <a:r>
              <a:t>Begynnande missnöje från 2015 </a:t>
            </a:r>
          </a:p>
          <a:p>
            <a:r>
              <a:t>Kan vi göra något eget?</a:t>
            </a:r>
          </a:p>
        </p:txBody>
      </p:sp>
      <p:sp>
        <p:nvSpPr>
          <p:cNvPr id="128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Vad händer nästa å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Vad händer nästa år</a:t>
            </a:r>
          </a:p>
        </p:txBody>
      </p:sp>
      <p:sp>
        <p:nvSpPr>
          <p:cNvPr id="243" name="2019 = Alla jurisdiktion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4516" indent="-574516" defTabSz="772239">
              <a:spcBef>
                <a:spcPts val="5500"/>
              </a:spcBef>
              <a:defRPr sz="4136"/>
            </a:pPr>
            <a:r>
              <a:t>2019 = Alla jurisdiktioner </a:t>
            </a:r>
          </a:p>
          <a:p>
            <a:pPr marL="1410176" lvl="2" indent="-574516" defTabSz="772239">
              <a:spcBef>
                <a:spcPts val="5500"/>
              </a:spcBef>
              <a:defRPr sz="4136"/>
            </a:pPr>
            <a:r>
              <a:t>40 - 50 delegater</a:t>
            </a:r>
          </a:p>
          <a:p>
            <a:pPr marL="1410176" lvl="2" indent="-574516" defTabSz="772239">
              <a:spcBef>
                <a:spcPts val="5500"/>
              </a:spcBef>
              <a:defRPr sz="4136"/>
            </a:pPr>
            <a:r>
              <a:t>Fler Tour Leaders</a:t>
            </a:r>
          </a:p>
          <a:p>
            <a:pPr marL="1410176" lvl="2" indent="-574516" defTabSz="772239">
              <a:spcBef>
                <a:spcPts val="5500"/>
              </a:spcBef>
              <a:defRPr sz="4136"/>
            </a:pPr>
            <a:r>
              <a:t>Större organisations kommitté</a:t>
            </a:r>
          </a:p>
          <a:p>
            <a:pPr marL="2245836" lvl="4" indent="-574516" defTabSz="772239">
              <a:spcBef>
                <a:spcPts val="5500"/>
              </a:spcBef>
              <a:defRPr sz="4136"/>
            </a:pPr>
            <a:r>
              <a:t>Både inom GLE och lokalt</a:t>
            </a:r>
          </a:p>
          <a:p>
            <a:pPr marL="2245836" lvl="4" indent="-574516" defTabSz="772239">
              <a:spcBef>
                <a:spcPts val="5500"/>
              </a:spcBef>
              <a:defRPr sz="4136"/>
            </a:pPr>
            <a:r>
              <a:t>Bygga en ny organisation</a:t>
            </a:r>
          </a:p>
          <a:p>
            <a:pPr marL="992346" lvl="1" indent="-574516" defTabSz="772239">
              <a:spcBef>
                <a:spcPts val="5500"/>
              </a:spcBef>
              <a:defRPr sz="4136"/>
            </a:pPr>
            <a:r>
              <a:t>Göra nödvändiga justeringar för en optimal resa</a:t>
            </a:r>
          </a:p>
        </p:txBody>
      </p:sp>
      <p:sp>
        <p:nvSpPr>
          <p:cNvPr id="2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Vad innebär den här resa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Vad innebär den här resan?</a:t>
            </a:r>
          </a:p>
        </p:txBody>
      </p:sp>
      <p:sp>
        <p:nvSpPr>
          <p:cNvPr id="2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Bild" descr="Bild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2495609" y="4389579"/>
            <a:ext cx="7500938" cy="7347858"/>
          </a:xfrm>
          <a:prstGeom prst="rect">
            <a:avLst/>
          </a:prstGeom>
        </p:spPr>
      </p:pic>
      <p:sp>
        <p:nvSpPr>
          <p:cNvPr id="250" name="Gemensamt proje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Gemensamt projekt </a:t>
            </a:r>
          </a:p>
        </p:txBody>
      </p:sp>
      <p:sp>
        <p:nvSpPr>
          <p:cNvPr id="251" name="GLE:s första gemensamma projekt för hela OF Europa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GLE:s första gemensamma projekt för hela OF Europa</a:t>
            </a:r>
          </a:p>
          <a:p>
            <a:r>
              <a:t>Skapar sammanhållning</a:t>
            </a:r>
          </a:p>
          <a:p>
            <a:r>
              <a:t>Stolthet</a:t>
            </a:r>
          </a:p>
          <a:p>
            <a:r>
              <a:t>PR</a:t>
            </a:r>
          </a:p>
          <a:p>
            <a:r>
              <a:t>Spin off på nya projekt</a:t>
            </a:r>
          </a:p>
          <a:p>
            <a:r>
              <a:t>Ungdomar är vår framtid</a:t>
            </a:r>
          </a:p>
        </p:txBody>
      </p:sp>
      <p:sp>
        <p:nvSpPr>
          <p:cNvPr id="25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agens ungdomar är morgondagens Odd Fello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14732">
              <a:defRPr sz="9744"/>
            </a:lvl1pPr>
          </a:lstStyle>
          <a:p>
            <a:r>
              <a:t>Dagens ungdomar är morgondagens Odd Fellows</a:t>
            </a:r>
          </a:p>
        </p:txBody>
      </p:sp>
      <p:sp>
        <p:nvSpPr>
          <p:cNvPr id="25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löm det inte…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Glöm det inte….</a:t>
            </a:r>
          </a:p>
        </p:txBody>
      </p:sp>
      <p:sp>
        <p:nvSpPr>
          <p:cNvPr id="2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löm det aldrig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Glöm det aldrig.</a:t>
            </a:r>
          </a:p>
        </p:txBody>
      </p:sp>
      <p:sp>
        <p:nvSpPr>
          <p:cNvPr id="26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5169" y="2059064"/>
            <a:ext cx="9454064" cy="926112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rbetsgrupp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Arbetsgruppen</a:t>
            </a:r>
          </a:p>
        </p:txBody>
      </p:sp>
      <p:sp>
        <p:nvSpPr>
          <p:cNvPr id="131" name="EGT Clarence Willberg  / Sverige / Ordföran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EGT Clarence Willberg  / Sverige / Ordförande</a:t>
            </a:r>
          </a:p>
          <a:p>
            <a:r>
              <a:t>Storsire Morten Buan / Norge</a:t>
            </a:r>
          </a:p>
          <a:p>
            <a:r>
              <a:t>Storsekreterare Svanhild Sandem /Norge</a:t>
            </a:r>
          </a:p>
          <a:p>
            <a:r>
              <a:t>Storrepresentant Geir Bråten / Norge</a:t>
            </a:r>
          </a:p>
          <a:p>
            <a:r>
              <a:t>Baldvin Valdemarsson / Island</a:t>
            </a:r>
          </a:p>
        </p:txBody>
      </p:sp>
      <p:sp>
        <p:nvSpPr>
          <p:cNvPr id="13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blem i USA 20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 i USA 2017</a:t>
            </a:r>
          </a:p>
        </p:txBody>
      </p:sp>
      <p:sp>
        <p:nvSpPr>
          <p:cNvPr id="135" name="Uttagningen i Oreg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4516" indent="-574516" defTabSz="772239">
              <a:spcBef>
                <a:spcPts val="5500"/>
              </a:spcBef>
              <a:defRPr sz="4136"/>
            </a:pPr>
            <a:r>
              <a:t>Uttagningen i Oregon</a:t>
            </a:r>
          </a:p>
          <a:p>
            <a:pPr marL="1410176" lvl="2" indent="-574516" defTabSz="772239">
              <a:spcBef>
                <a:spcPts val="5500"/>
              </a:spcBef>
              <a:defRPr sz="4136"/>
            </a:pPr>
            <a:r>
              <a:t>Autistisk vinnare - stoppas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t>Facebook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t>Lokalpress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t>Amerikanska handikappförbundet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t>FN 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t>Diskriminering - FN stoppar UNP</a:t>
            </a:r>
          </a:p>
        </p:txBody>
      </p:sp>
      <p:sp>
        <p:nvSpPr>
          <p:cNvPr id="13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Choice xmlns:p14="http://schemas.microsoft.com/office/powerpoint/2010/main" xmlns="" Requires="p14">
      <p:transition spd="med" advClick="1" p14:dur="1000">
        <p:wipe dir="l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Vår planering fortsät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/>
            </a:lvl1pPr>
          </a:lstStyle>
          <a:p>
            <a:r>
              <a:t>Vår planering fortsätter</a:t>
            </a:r>
          </a:p>
        </p:txBody>
      </p:sp>
      <p:sp>
        <p:nvSpPr>
          <p:cNvPr id="139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am till id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Fram till idag</a:t>
            </a:r>
          </a:p>
        </p:txBody>
      </p:sp>
      <p:graphicFrame>
        <p:nvGraphicFramePr>
          <p:cNvPr id="142" name="Tabell"/>
          <p:cNvGraphicFramePr/>
          <p:nvPr/>
        </p:nvGraphicFramePr>
        <p:xfrm>
          <a:off x="4387453" y="4485481"/>
          <a:ext cx="15609093" cy="8827690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397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6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55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Nov 2016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Idén presenteras till Storsirerna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5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Maj 2017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Motionen presenteras och antas vid GLE mötet i Oslo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5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Aug 2017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Presentation vid SGL mötet i USA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53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Juni 2018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200">
                          <a:sym typeface="Helvetica Neue"/>
                        </a:rPr>
                        <a:t>Första pilot resan startar 29 juni
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538"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4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sultatet 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Resultatet …</a:t>
            </a:r>
          </a:p>
        </p:txBody>
      </p:sp>
      <p:sp>
        <p:nvSpPr>
          <p:cNvPr id="14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uropean Odd Fellow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90086">
              <a:defRPr sz="9407"/>
            </a:pPr>
            <a:r>
              <a:t>European Odd Fellow</a:t>
            </a:r>
          </a:p>
          <a:p>
            <a:pPr defTabSz="690086">
              <a:defRPr sz="9407"/>
            </a:pPr>
            <a:r>
              <a:t> Youth Tour</a:t>
            </a:r>
          </a:p>
        </p:txBody>
      </p:sp>
      <p:sp>
        <p:nvSpPr>
          <p:cNvPr id="149" name="10 dagars resa till Island - New York…"/>
          <p:cNvSpPr txBox="1"/>
          <p:nvPr/>
        </p:nvSpPr>
        <p:spPr>
          <a:xfrm>
            <a:off x="5620086" y="5776000"/>
            <a:ext cx="15609094" cy="2164000"/>
          </a:xfrm>
          <a:prstGeom prst="rect">
            <a:avLst/>
          </a:prstGeom>
          <a:solidFill>
            <a:srgbClr val="F802EC">
              <a:alpha val="39973"/>
            </a:srgbClr>
          </a:solidFill>
          <a:ln w="63500">
            <a:solidFill>
              <a:srgbClr val="1D1D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6400" i="1"/>
            </a:pPr>
            <a:r>
              <a:t>10 dagars resa till Island - New York</a:t>
            </a:r>
          </a:p>
          <a:p>
            <a:pPr>
              <a:defRPr sz="6400" i="1"/>
            </a:pPr>
            <a:r>
              <a:t>och Washington D.C.</a:t>
            </a:r>
          </a:p>
        </p:txBody>
      </p:sp>
      <p:sp>
        <p:nvSpPr>
          <p:cNvPr id="15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805</Words>
  <Application>Microsoft Macintosh PowerPoint</Application>
  <PresentationFormat>Anpassad</PresentationFormat>
  <Paragraphs>211</Paragraphs>
  <Slides>36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European Odd Fellow Youth Tour 2018</vt:lpstr>
      <vt:lpstr>Vi börjar från början</vt:lpstr>
      <vt:lpstr>Bakgrund</vt:lpstr>
      <vt:lpstr>Arbetsgruppen</vt:lpstr>
      <vt:lpstr>Problem i USA 2017</vt:lpstr>
      <vt:lpstr>Vår planering fortsätter</vt:lpstr>
      <vt:lpstr>Fram till idag</vt:lpstr>
      <vt:lpstr>Resultatet …</vt:lpstr>
      <vt:lpstr>European Odd Fellow  Youth Tour</vt:lpstr>
      <vt:lpstr>Pilotgruppen 2018</vt:lpstr>
      <vt:lpstr>Tour Leaders 2018</vt:lpstr>
      <vt:lpstr>Vi börjar på Island</vt:lpstr>
      <vt:lpstr>PowerPoint-presentation</vt:lpstr>
      <vt:lpstr>Island 30/6 - 1/7</vt:lpstr>
      <vt:lpstr>Mot New York</vt:lpstr>
      <vt:lpstr>3 juli New York</vt:lpstr>
      <vt:lpstr>4 juli National Dagen</vt:lpstr>
      <vt:lpstr> Besök i FN</vt:lpstr>
      <vt:lpstr>PowerPoint-presentation</vt:lpstr>
      <vt:lpstr>Mot Washington D.C.</vt:lpstr>
      <vt:lpstr>Upptäck Washington</vt:lpstr>
      <vt:lpstr>Tillbaka till Reykjavik</vt:lpstr>
      <vt:lpstr>Måndag 9 juli</vt:lpstr>
      <vt:lpstr>Dags för fakta</vt:lpstr>
      <vt:lpstr>Våra hotel</vt:lpstr>
      <vt:lpstr>Och vad kostar det ?</vt:lpstr>
      <vt:lpstr>Ekonomifakta</vt:lpstr>
      <vt:lpstr>Kvar att göra…</vt:lpstr>
      <vt:lpstr>När vi kommer hem</vt:lpstr>
      <vt:lpstr>Vad händer nästa år</vt:lpstr>
      <vt:lpstr>Vad innebär den här resan?</vt:lpstr>
      <vt:lpstr>Gemensamt projekt </vt:lpstr>
      <vt:lpstr>Dagens ungdomar är morgondagens Odd Fellows</vt:lpstr>
      <vt:lpstr>Glöm det inte….</vt:lpstr>
      <vt:lpstr>Glöm det aldrig.</vt:lpstr>
      <vt:lpstr>PowerPoint-presentation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Odd Fellow Youth Tour 2018</dc:title>
  <cp:lastModifiedBy>Microsoft Office-användare</cp:lastModifiedBy>
  <cp:revision>3</cp:revision>
  <dcterms:modified xsi:type="dcterms:W3CDTF">2018-06-06T14:24:10Z</dcterms:modified>
</cp:coreProperties>
</file>